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17"/>
  </p:notesMasterIdLst>
  <p:sldIdLst>
    <p:sldId id="256" r:id="rId2"/>
    <p:sldId id="257" r:id="rId3"/>
    <p:sldId id="296" r:id="rId4"/>
    <p:sldId id="297" r:id="rId5"/>
    <p:sldId id="295" r:id="rId6"/>
    <p:sldId id="282" r:id="rId7"/>
    <p:sldId id="290" r:id="rId8"/>
    <p:sldId id="276" r:id="rId9"/>
    <p:sldId id="287" r:id="rId10"/>
    <p:sldId id="288" r:id="rId11"/>
    <p:sldId id="289" r:id="rId12"/>
    <p:sldId id="294" r:id="rId13"/>
    <p:sldId id="293" r:id="rId14"/>
    <p:sldId id="281" r:id="rId15"/>
    <p:sldId id="292"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9966"/>
    <a:srgbClr val="1CADE4"/>
    <a:srgbClr val="FFFFCC"/>
    <a:srgbClr val="FFCC00"/>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4660"/>
  </p:normalViewPr>
  <p:slideViewPr>
    <p:cSldViewPr snapToGrid="0">
      <p:cViewPr varScale="1">
        <p:scale>
          <a:sx n="117" d="100"/>
          <a:sy n="117" d="100"/>
        </p:scale>
        <p:origin x="12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2019/12/12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近年大手スーパーマーケットとだけでなく、小規模な小売店でもセルフレジの導入が進んでいます。しかし、</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2019/12/12</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2019/12/12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2019/12/12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2019/12/12</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2019/12/12</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2019/12/12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2019/12/12</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20.jpeg"/><Relationship Id="rId4" Type="http://schemas.openxmlformats.org/officeDocument/2006/relationships/image" Target="../media/image11.jpe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dirty="0" smtClean="0"/>
              <a:t/>
            </a:r>
            <a:br>
              <a:rPr kumimoji="1" lang="en-US" altLang="ja-JP" sz="4200" dirty="0" smtClean="0"/>
            </a:br>
            <a:r>
              <a:rPr kumimoji="1" lang="ja-JP" altLang="en-US" sz="4200" dirty="0" smtClean="0"/>
              <a:t>バーコード識別システムの開発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rmAutofit fontScale="70000" lnSpcReduction="20000"/>
          </a:bodyPr>
          <a:lstStyle/>
          <a:p>
            <a:r>
              <a:rPr kumimoji="1" lang="en-US" altLang="ja-JP" sz="2800" smtClean="0"/>
              <a:t>2019/12/16</a:t>
            </a:r>
          </a:p>
          <a:p>
            <a:r>
              <a:rPr lang="ja-JP" altLang="en-US" sz="2800" smtClean="0"/>
              <a:t>計算機システム研究室</a:t>
            </a:r>
            <a:endParaRPr lang="en-US" altLang="ja-JP" sz="2800" smtClean="0"/>
          </a:p>
          <a:p>
            <a:r>
              <a:rPr lang="ja-JP" altLang="en-US" sz="2800" smtClean="0"/>
              <a:t>真鍋</a:t>
            </a:r>
            <a:r>
              <a:rPr lang="ja-JP" altLang="en-US" sz="2800" dirty="0" smtClean="0"/>
              <a:t>　樹</a:t>
            </a:r>
            <a:endParaRPr kumimoji="1" lang="en-US" altLang="ja-JP" sz="2800"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1" y="254452"/>
            <a:ext cx="8998136" cy="6032047"/>
          </a:xfrm>
          <a:prstGeom prst="rect">
            <a:avLst/>
          </a:prstGeom>
        </p:spPr>
      </p:pic>
      <p:sp>
        <p:nvSpPr>
          <p:cNvPr id="5" name="正方形/長方形 4"/>
          <p:cNvSpPr/>
          <p:nvPr/>
        </p:nvSpPr>
        <p:spPr>
          <a:xfrm>
            <a:off x="1420584" y="2302329"/>
            <a:ext cx="7200901" cy="24166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477736" y="2432958"/>
            <a:ext cx="2457450"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73521" y="265347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4465864" y="2432958"/>
            <a:ext cx="2147886"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52085" y="2519934"/>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sp>
        <p:nvSpPr>
          <p:cNvPr id="10" name="正方形/長方形 9"/>
          <p:cNvSpPr/>
          <p:nvPr/>
        </p:nvSpPr>
        <p:spPr>
          <a:xfrm>
            <a:off x="8621485" y="4718957"/>
            <a:ext cx="2283691" cy="14288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9</a:t>
            </a:fld>
            <a:endParaRPr kumimoji="1" lang="ja-JP" altLang="en-US"/>
          </a:p>
        </p:txBody>
      </p:sp>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44" y="0"/>
            <a:ext cx="9178711" cy="6858000"/>
          </a:xfrm>
          <a:prstGeom prst="rect">
            <a:avLst/>
          </a:prstGeom>
        </p:spPr>
      </p:pic>
      <p:sp>
        <p:nvSpPr>
          <p:cNvPr id="5" name="正方形/長方形 4"/>
          <p:cNvSpPr/>
          <p:nvPr/>
        </p:nvSpPr>
        <p:spPr>
          <a:xfrm>
            <a:off x="1420585" y="1371600"/>
            <a:ext cx="4474029" cy="2563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506644" y="1298123"/>
            <a:ext cx="3163327" cy="18124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073929" y="1388007"/>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2147886" cy="98787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961759" y="3083402"/>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10</a:t>
            </a:fld>
            <a:endParaRPr kumimoji="1" lang="ja-JP" altLang="en-US"/>
          </a:p>
        </p:txBody>
      </p:sp>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a:t>画像送信システムと各種センサ</a:t>
            </a:r>
            <a:endParaRPr kumimoji="1" lang="ja-JP" altLang="en-US"/>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6586" y="1978966"/>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17991" y="1788429"/>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11</a:t>
            </a:fld>
            <a:endParaRPr kumimoji="1" lang="ja-JP" altLang="en-US"/>
          </a:p>
        </p:txBody>
      </p:sp>
    </p:spTree>
    <p:extLst>
      <p:ext uri="{BB962C8B-B14F-4D97-AF65-F5344CB8AC3E}">
        <p14:creationId xmlns:p14="http://schemas.microsoft.com/office/powerpoint/2010/main" val="4164989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2"/>
          <a:stretch>
            <a:fillRect/>
          </a:stretch>
        </p:blipFill>
        <p:spPr>
          <a:xfrm>
            <a:off x="2735444" y="1771446"/>
            <a:ext cx="6782072" cy="5086554"/>
          </a:xfrm>
          <a:prstGeom prst="rect">
            <a:avLst/>
          </a:prstGeom>
        </p:spPr>
      </p:pic>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12</a:t>
            </a:fld>
            <a:endParaRPr kumimoji="1" lang="ja-JP" altLang="en-US"/>
          </a:p>
        </p:txBody>
      </p:sp>
    </p:spTree>
    <p:extLst>
      <p:ext uri="{BB962C8B-B14F-4D97-AF65-F5344CB8AC3E}">
        <p14:creationId xmlns:p14="http://schemas.microsoft.com/office/powerpoint/2010/main" val="414097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13</a:t>
            </a:fld>
            <a:endParaRPr kumimoji="1" lang="ja-JP" altLang="en-US"/>
          </a:p>
        </p:txBody>
      </p:sp>
      <p:sp>
        <p:nvSpPr>
          <p:cNvPr id="17" name="コンテンツ プレースホルダー 16"/>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323897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3733" y="2032909"/>
            <a:ext cx="12041897" cy="2725018"/>
          </a:xfrm>
          <a:prstGeom prst="rect">
            <a:avLst/>
          </a:prstGeom>
        </p:spPr>
      </p:pic>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dirty="0" smtClean="0"/>
          </a:p>
          <a:p>
            <a:pPr>
              <a:buFont typeface="Wingdings" panose="05000000000000000000" pitchFamily="2" charset="2"/>
              <a:buChar char="l"/>
            </a:pPr>
            <a:r>
              <a:rPr kumimoji="1" lang="ja-JP" altLang="en-US" sz="4000" dirty="0" smtClean="0"/>
              <a:t>　</a:t>
            </a:r>
            <a:r>
              <a:rPr lang="ja-JP" altLang="en-US" sz="4000" dirty="0" smtClean="0"/>
              <a:t>提案</a:t>
            </a:r>
            <a:r>
              <a:rPr lang="ja-JP" altLang="en-US" sz="4000" dirty="0"/>
              <a:t>手法</a:t>
            </a:r>
            <a:endParaRPr kumimoji="1" lang="en-US" altLang="ja-JP" sz="4000" dirty="0" smtClean="0"/>
          </a:p>
          <a:p>
            <a:pPr>
              <a:buFont typeface="Wingdings" panose="05000000000000000000" pitchFamily="2" charset="2"/>
              <a:buChar char="l"/>
            </a:pPr>
            <a:r>
              <a:rPr kumimoji="1" lang="ja-JP" altLang="en-US" sz="4000" dirty="0"/>
              <a:t>　</a:t>
            </a:r>
            <a:r>
              <a:rPr lang="ja-JP" altLang="en-US" sz="4000" dirty="0"/>
              <a:t>現在</a:t>
            </a:r>
            <a:r>
              <a:rPr lang="ja-JP" altLang="en-US" sz="4000" dirty="0" smtClean="0"/>
              <a:t>の</a:t>
            </a:r>
            <a:r>
              <a:rPr lang="ja-JP" altLang="en-US" sz="4000" dirty="0"/>
              <a:t>進捗</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1097280" y="1845734"/>
            <a:ext cx="10058400" cy="4023360"/>
          </a:xfrm>
        </p:spPr>
        <p:txBody>
          <a:bodyPr>
            <a:noAutofit/>
          </a:bodyPr>
          <a:lstStyle/>
          <a:p>
            <a:r>
              <a:rPr lang="ja-JP" altLang="en-US" sz="2400"/>
              <a:t>少子高齢化によって働き手が減少しつつある今日のスーパーでは、</a:t>
            </a:r>
            <a:endParaRPr lang="en-US" altLang="ja-JP" sz="2400"/>
          </a:p>
          <a:p>
            <a:r>
              <a:rPr lang="ja-JP" altLang="en-US" sz="2400"/>
              <a:t>従業員の数が少なくても経営できるようにセルフレジの導入を進めている。</a:t>
            </a:r>
            <a:endParaRPr lang="en-US" altLang="ja-JP" sz="2400"/>
          </a:p>
          <a:p>
            <a:endParaRPr lang="en-US" altLang="ja-JP" sz="2400"/>
          </a:p>
          <a:p>
            <a:r>
              <a:rPr lang="ja-JP" altLang="en-US" sz="2400"/>
              <a:t>厚生労働省の統計では生産年齢人口</a:t>
            </a:r>
            <a:endParaRPr lang="en-US" altLang="ja-JP" sz="2400"/>
          </a:p>
          <a:p>
            <a:pPr lvl="2"/>
            <a:r>
              <a:rPr lang="en-US" altLang="ja-JP" sz="2400"/>
              <a:t>2017</a:t>
            </a:r>
            <a:r>
              <a:rPr lang="ja-JP" altLang="en-US" sz="2400"/>
              <a:t>年</a:t>
            </a:r>
            <a:r>
              <a:rPr lang="en-US" altLang="ja-JP" sz="2400"/>
              <a:t>:6,530</a:t>
            </a:r>
            <a:r>
              <a:rPr lang="ja-JP" altLang="en-US" sz="2400"/>
              <a:t>万人</a:t>
            </a:r>
            <a:endParaRPr lang="en-US" altLang="ja-JP" sz="2400"/>
          </a:p>
          <a:p>
            <a:pPr lvl="2"/>
            <a:r>
              <a:rPr lang="en-US" altLang="ja-JP" sz="2400"/>
              <a:t>2025</a:t>
            </a:r>
            <a:r>
              <a:rPr lang="ja-JP" altLang="en-US" sz="2400"/>
              <a:t>年</a:t>
            </a:r>
            <a:r>
              <a:rPr lang="en-US" altLang="ja-JP" sz="2400"/>
              <a:t>:6,082</a:t>
            </a:r>
            <a:r>
              <a:rPr lang="ja-JP" altLang="en-US" sz="2400"/>
              <a:t>万人</a:t>
            </a:r>
            <a:endParaRPr lang="en-US" altLang="ja-JP" sz="2400"/>
          </a:p>
          <a:p>
            <a:pPr lvl="2"/>
            <a:r>
              <a:rPr lang="en-US" altLang="ja-JP" sz="2400"/>
              <a:t>2040</a:t>
            </a:r>
            <a:r>
              <a:rPr lang="ja-JP" altLang="en-US" sz="2400"/>
              <a:t>年</a:t>
            </a:r>
            <a:r>
              <a:rPr lang="en-US" altLang="ja-JP" sz="2400"/>
              <a:t>:5,245</a:t>
            </a:r>
            <a:r>
              <a:rPr lang="ja-JP" altLang="en-US" sz="2400"/>
              <a:t>万人 までに減少</a:t>
            </a:r>
            <a:r>
              <a:rPr lang="ja-JP" altLang="en-US" sz="2400"/>
              <a:t>する</a:t>
            </a:r>
            <a:r>
              <a:rPr lang="ja-JP" altLang="en-US" sz="2400" smtClean="0"/>
              <a:t>見込み</a:t>
            </a:r>
            <a:endParaRPr lang="en-US" altLang="ja-JP" sz="2400" dirty="0" smtClean="0"/>
          </a:p>
          <a:p>
            <a:pPr marL="0" indent="0">
              <a:buNone/>
            </a:pPr>
            <a:endParaRPr lang="en-US" altLang="ja-JP" sz="2800" dirty="0" smtClean="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1208313" y="1892482"/>
            <a:ext cx="10009416" cy="4023360"/>
          </a:xfrm>
        </p:spPr>
        <p:txBody>
          <a:bodyPr>
            <a:normAutofit/>
          </a:bodyPr>
          <a:lstStyle/>
          <a:p>
            <a:r>
              <a:rPr lang="en-US" altLang="ja-JP" sz="2400" dirty="0" smtClean="0"/>
              <a:t>&lt;</a:t>
            </a:r>
            <a:r>
              <a:rPr lang="ja-JP" altLang="en-US" sz="2400" dirty="0" smtClean="0"/>
              <a:t>目的</a:t>
            </a:r>
            <a:r>
              <a:rPr lang="en-US" altLang="ja-JP" sz="2400" dirty="0" smtClean="0"/>
              <a:t>&gt;</a:t>
            </a:r>
          </a:p>
          <a:p>
            <a:r>
              <a:rPr lang="ja-JP" altLang="en-US" sz="2400" dirty="0" smtClean="0"/>
              <a:t>既存の無人レジ店舗のような複雑で高価なシステムではなく、中小店でも導入できる安価なシステムの作成</a:t>
            </a:r>
            <a:endParaRPr lang="en-US" altLang="ja-JP" sz="2400" dirty="0" smtClean="0"/>
          </a:p>
          <a:p>
            <a:endParaRPr lang="en-US" altLang="ja-JP" sz="2400" dirty="0" smtClean="0"/>
          </a:p>
          <a:p>
            <a:r>
              <a:rPr lang="en-US" altLang="ja-JP" sz="2400" dirty="0" smtClean="0"/>
              <a:t>&lt;</a:t>
            </a:r>
            <a:r>
              <a:rPr lang="ja-JP" altLang="en-US" sz="2400" dirty="0" smtClean="0"/>
              <a:t>目標</a:t>
            </a:r>
            <a:r>
              <a:rPr lang="en-US" altLang="ja-JP" sz="2400" dirty="0" smtClean="0"/>
              <a:t>&gt;</a:t>
            </a:r>
          </a:p>
          <a:p>
            <a:r>
              <a:rPr lang="ja-JP" altLang="en-US" sz="2400" dirty="0" smtClean="0"/>
              <a:t>ラズベリー</a:t>
            </a:r>
            <a:r>
              <a:rPr lang="ja-JP" altLang="en-US" sz="2400" dirty="0"/>
              <a:t>パイ</a:t>
            </a:r>
            <a:r>
              <a:rPr lang="ja-JP" altLang="en-US" sz="2400" dirty="0" smtClean="0"/>
              <a:t>と</a:t>
            </a:r>
            <a:r>
              <a:rPr lang="en-US" altLang="ja-JP" sz="2400" dirty="0" smtClean="0"/>
              <a:t>Web</a:t>
            </a:r>
            <a:r>
              <a:rPr lang="ja-JP" altLang="en-US" sz="2400" dirty="0" smtClean="0"/>
              <a:t>カメラを使用し、商品をバーコードの番号で判断する</a:t>
            </a:r>
            <a:endParaRPr lang="ja-JP" altLang="en-US" sz="3600" dirty="0"/>
          </a:p>
          <a:p>
            <a:r>
              <a:rPr kumimoji="1" lang="ja-JP" altLang="en-US" sz="2400" dirty="0" smtClean="0"/>
              <a:t>商品の取捨選択から決済に至るまでの一連の流れを行えるシステムの開発</a:t>
            </a:r>
            <a:endParaRPr kumimoji="1" lang="ja-JP" altLang="en-US" sz="24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17323" y="2845075"/>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3011" y="3485137"/>
            <a:ext cx="401410" cy="351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47876" y="6976790"/>
            <a:ext cx="401410" cy="351678"/>
          </a:xfrm>
          <a:prstGeom prst="rect">
            <a:avLst/>
          </a:prstGeom>
          <a:noFill/>
        </p:spPr>
      </p:pic>
      <p:pic>
        <p:nvPicPr>
          <p:cNvPr id="25"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06932" y="3615217"/>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066062" y="3118763"/>
            <a:ext cx="1665515" cy="182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pic>
        <p:nvPicPr>
          <p:cNvPr id="23"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04112" y="3789180"/>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顧客情報とカート情報を結びつける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352910" cy="461665"/>
          </a:xfrm>
          <a:prstGeom prst="rect">
            <a:avLst/>
          </a:prstGeom>
          <a:solidFill>
            <a:schemeClr val="bg1">
              <a:lumMod val="95000"/>
            </a:schemeClr>
          </a:solidFill>
        </p:spPr>
        <p:txBody>
          <a:bodyPr wrap="square" rtlCol="0">
            <a:spAutoFit/>
          </a:bodyPr>
          <a:lstStyle/>
          <a:p>
            <a:r>
              <a:rPr kumimoji="1" lang="ja-JP" altLang="en-US" sz="2400" smtClean="0"/>
              <a:t>カート上で商品情報取得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2188745" y="4276031"/>
            <a:ext cx="4035007"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1202757" y="2200800"/>
            <a:ext cx="1989370" cy="167597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7603" y="1682094"/>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376" y="4021204"/>
            <a:ext cx="1088120" cy="643410"/>
          </a:xfrm>
          <a:prstGeom prst="rect">
            <a:avLst/>
          </a:prstGeom>
        </p:spPr>
      </p:pic>
      <p:sp>
        <p:nvSpPr>
          <p:cNvPr id="11" name="正方形/長方形 10"/>
          <p:cNvSpPr/>
          <p:nvPr/>
        </p:nvSpPr>
        <p:spPr>
          <a:xfrm>
            <a:off x="2353881" y="4544387"/>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lumOff val="15000"/>
                </a:schemeClr>
              </a:solidFill>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403" y="4276031"/>
            <a:ext cx="2163022" cy="2163022"/>
          </a:xfrm>
          <a:prstGeom prst="rect">
            <a:avLst/>
          </a:prstGeom>
        </p:spPr>
      </p:pic>
      <p:sp>
        <p:nvSpPr>
          <p:cNvPr id="13" name="正方形/長方形 12"/>
          <p:cNvSpPr/>
          <p:nvPr/>
        </p:nvSpPr>
        <p:spPr>
          <a:xfrm>
            <a:off x="3382440" y="3630149"/>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288816" y="3142422"/>
            <a:ext cx="1929206" cy="523220"/>
          </a:xfrm>
          <a:prstGeom prst="rect">
            <a:avLst/>
          </a:prstGeom>
          <a:noFill/>
        </p:spPr>
        <p:txBody>
          <a:bodyPr wrap="square" rtlCol="0">
            <a:spAutoFit/>
          </a:bodyPr>
          <a:lstStyle/>
          <a:p>
            <a:r>
              <a:rPr kumimoji="1" lang="ja-JP" altLang="en-US" sz="2800" dirty="0" smtClean="0"/>
              <a:t>バーコード</a:t>
            </a:r>
            <a:endParaRPr kumimoji="1" lang="ja-JP" altLang="en-US" sz="2800" dirty="0"/>
          </a:p>
        </p:txBody>
      </p:sp>
      <p:sp>
        <p:nvSpPr>
          <p:cNvPr id="15" name="正方形/長方形 14"/>
          <p:cNvSpPr/>
          <p:nvPr/>
        </p:nvSpPr>
        <p:spPr>
          <a:xfrm>
            <a:off x="3496881" y="3633185"/>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3922851" y="2781080"/>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2353881" y="4544386"/>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40" name="Picture 16" descr="サーバーのイラスト（1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8497" y="3196671"/>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692996" y="2973106"/>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682290" y="4201273"/>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7366" y="1917326"/>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42815" y="5237528"/>
            <a:ext cx="1663387" cy="523220"/>
          </a:xfrm>
          <a:prstGeom prst="rect">
            <a:avLst/>
          </a:prstGeom>
          <a:solidFill>
            <a:schemeClr val="bg1">
              <a:lumMod val="95000"/>
            </a:schemeClr>
          </a:solidFill>
        </p:spPr>
        <p:txBody>
          <a:bodyPr wrap="square" rtlCol="0">
            <a:spAutoFit/>
          </a:bodyPr>
          <a:lstStyle/>
          <a:p>
            <a:r>
              <a:rPr kumimoji="1" lang="en-US" altLang="ja-JP" sz="2800" smtClean="0">
                <a:solidFill>
                  <a:schemeClr val="tx1">
                    <a:lumMod val="85000"/>
                    <a:lumOff val="15000"/>
                  </a:schemeClr>
                </a:solidFill>
              </a:rPr>
              <a:t>Yes or No</a:t>
            </a:r>
            <a:endParaRPr kumimoji="1" lang="ja-JP" altLang="en-US" sz="2800">
              <a:solidFill>
                <a:schemeClr val="tx1">
                  <a:lumMod val="85000"/>
                  <a:lumOff val="15000"/>
                </a:schemeClr>
              </a:solidFill>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151619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6</a:t>
            </a:fld>
            <a:endParaRPr kumimoji="1" lang="ja-JP" altLang="en-US"/>
          </a:p>
        </p:txBody>
      </p:sp>
      <p:sp>
        <p:nvSpPr>
          <p:cNvPr id="5" name="テキスト ボックス 4"/>
          <p:cNvSpPr txBox="1"/>
          <p:nvPr/>
        </p:nvSpPr>
        <p:spPr>
          <a:xfrm>
            <a:off x="1097280" y="1865807"/>
            <a:ext cx="5216978" cy="461665"/>
          </a:xfrm>
          <a:prstGeom prst="rect">
            <a:avLst/>
          </a:prstGeom>
          <a:noFill/>
        </p:spPr>
        <p:txBody>
          <a:bodyPr wrap="square" rtlCol="0">
            <a:spAutoFit/>
          </a:bodyPr>
          <a:lstStyle/>
          <a:p>
            <a:r>
              <a:rPr lang="ja-JP" altLang="en-US" sz="2400" dirty="0" smtClean="0"/>
              <a:t>店側</a:t>
            </a:r>
            <a:r>
              <a:rPr lang="en-US" altLang="ja-JP" sz="2400" dirty="0" smtClean="0"/>
              <a:t>:</a:t>
            </a:r>
            <a:r>
              <a:rPr lang="ja-JP" altLang="en-US" sz="2400" dirty="0" smtClean="0"/>
              <a:t>コスト削減</a:t>
            </a:r>
            <a:endParaRPr kumimoji="1" lang="ja-JP" altLang="en-US" sz="2400" dirty="0"/>
          </a:p>
        </p:txBody>
      </p:sp>
      <p:sp>
        <p:nvSpPr>
          <p:cNvPr id="6" name="正方形/長方形 5"/>
          <p:cNvSpPr/>
          <p:nvPr/>
        </p:nvSpPr>
        <p:spPr>
          <a:xfrm>
            <a:off x="1355273" y="2388258"/>
            <a:ext cx="8939892" cy="1815882"/>
          </a:xfrm>
          <a:prstGeom prst="rect">
            <a:avLst/>
          </a:prstGeom>
        </p:spPr>
        <p:txBody>
          <a:bodyPr wrap="square">
            <a:spAutoFit/>
          </a:bodyPr>
          <a:lstStyle/>
          <a:p>
            <a:r>
              <a:rPr lang="ja-JP" altLang="en-US" sz="2400" dirty="0"/>
              <a:t>セルフレジ</a:t>
            </a:r>
            <a:r>
              <a:rPr lang="en-US" altLang="ja-JP" sz="2400" dirty="0"/>
              <a:t>1</a:t>
            </a:r>
            <a:r>
              <a:rPr lang="ja-JP" altLang="en-US" sz="2400" dirty="0"/>
              <a:t>セットを購入するのにかかる値段</a:t>
            </a:r>
            <a:endParaRPr lang="en-US" altLang="ja-JP" sz="2400" dirty="0"/>
          </a:p>
          <a:p>
            <a:pPr lvl="1"/>
            <a:r>
              <a:rPr lang="ja-JP" altLang="en-US" sz="2400" dirty="0"/>
              <a:t>約</a:t>
            </a:r>
            <a:r>
              <a:rPr lang="en-US" altLang="ja-JP" sz="2400" dirty="0"/>
              <a:t>3,500,000</a:t>
            </a:r>
            <a:r>
              <a:rPr lang="ja-JP" altLang="en-US" sz="2400" dirty="0" smtClean="0"/>
              <a:t>円 </a:t>
            </a:r>
            <a:r>
              <a:rPr lang="en-US" altLang="ja-JP" sz="2400" dirty="0" smtClean="0"/>
              <a:t>* 6</a:t>
            </a:r>
            <a:r>
              <a:rPr lang="ja-JP" altLang="en-US" sz="2400" dirty="0" smtClean="0"/>
              <a:t>台 </a:t>
            </a:r>
            <a:r>
              <a:rPr lang="en-US" altLang="ja-JP" sz="2400" dirty="0" smtClean="0"/>
              <a:t>= </a:t>
            </a:r>
            <a:r>
              <a:rPr lang="en-US" altLang="ja-JP" sz="3200" dirty="0" smtClean="0">
                <a:solidFill>
                  <a:srgbClr val="FF0000"/>
                </a:solidFill>
              </a:rPr>
              <a:t>21,000,000</a:t>
            </a:r>
            <a:r>
              <a:rPr lang="ja-JP" altLang="en-US" sz="3200" dirty="0" smtClean="0">
                <a:solidFill>
                  <a:srgbClr val="FF0000"/>
                </a:solidFill>
              </a:rPr>
              <a:t>円</a:t>
            </a:r>
            <a:r>
              <a:rPr lang="en-US" altLang="ja-JP" sz="3200" dirty="0" smtClean="0">
                <a:solidFill>
                  <a:srgbClr val="FF0000"/>
                </a:solidFill>
              </a:rPr>
              <a:t>!!!</a:t>
            </a:r>
            <a:endParaRPr lang="en-US" altLang="ja-JP" sz="2400" dirty="0">
              <a:solidFill>
                <a:srgbClr val="FF0000"/>
              </a:solidFill>
            </a:endParaRPr>
          </a:p>
          <a:p>
            <a:r>
              <a:rPr lang="en-US" altLang="ja-JP" sz="2400" dirty="0"/>
              <a:t>Web</a:t>
            </a:r>
            <a:r>
              <a:rPr lang="ja-JP" altLang="en-US" sz="2400" dirty="0"/>
              <a:t>カメラを使用し、本システムを導入した場合にかかる機材の費用</a:t>
            </a:r>
            <a:endParaRPr lang="en-US" altLang="ja-JP" sz="2400" dirty="0"/>
          </a:p>
          <a:p>
            <a:pPr lvl="1"/>
            <a:r>
              <a:rPr lang="ja-JP" altLang="en-US" sz="2400" dirty="0"/>
              <a:t>約</a:t>
            </a:r>
            <a:r>
              <a:rPr lang="en-US" altLang="ja-JP" sz="2400" dirty="0"/>
              <a:t>12,500</a:t>
            </a:r>
            <a:r>
              <a:rPr lang="ja-JP" altLang="en-US" sz="2400" dirty="0" smtClean="0"/>
              <a:t>円 </a:t>
            </a:r>
            <a:r>
              <a:rPr lang="en-US" altLang="ja-JP" sz="2400" dirty="0" smtClean="0"/>
              <a:t>* 80</a:t>
            </a:r>
            <a:r>
              <a:rPr lang="ja-JP" altLang="en-US" sz="2400" dirty="0" smtClean="0"/>
              <a:t>個（カゴの個数） </a:t>
            </a:r>
            <a:r>
              <a:rPr lang="en-US" altLang="ja-JP" sz="2400" dirty="0"/>
              <a:t>= </a:t>
            </a:r>
            <a:r>
              <a:rPr lang="en-US" altLang="ja-JP" sz="3200" dirty="0" smtClean="0">
                <a:solidFill>
                  <a:srgbClr val="FF0000"/>
                </a:solidFill>
              </a:rPr>
              <a:t>1,000,000!!</a:t>
            </a:r>
            <a:endParaRPr lang="en-US" altLang="ja-JP" sz="2400" dirty="0">
              <a:solidFill>
                <a:srgbClr val="FF0000"/>
              </a:solidFill>
            </a:endParaRPr>
          </a:p>
        </p:txBody>
      </p:sp>
      <p:sp>
        <p:nvSpPr>
          <p:cNvPr id="7" name="テキスト ボックス 6"/>
          <p:cNvSpPr txBox="1"/>
          <p:nvPr/>
        </p:nvSpPr>
        <p:spPr>
          <a:xfrm>
            <a:off x="1355273" y="4670574"/>
            <a:ext cx="3355521" cy="461665"/>
          </a:xfrm>
          <a:prstGeom prst="rect">
            <a:avLst/>
          </a:prstGeom>
          <a:noFill/>
        </p:spPr>
        <p:txBody>
          <a:bodyPr wrap="square" rtlCol="0">
            <a:spAutoFit/>
          </a:bodyPr>
          <a:lstStyle/>
          <a:p>
            <a:r>
              <a:rPr lang="ja-JP" altLang="en-US" sz="2400" dirty="0" smtClean="0"/>
              <a:t>お客様</a:t>
            </a:r>
            <a:r>
              <a:rPr lang="en-US" altLang="ja-JP" sz="2400" dirty="0" smtClean="0"/>
              <a:t>:</a:t>
            </a:r>
            <a:r>
              <a:rPr lang="ja-JP" altLang="en-US" sz="2400" dirty="0" smtClean="0"/>
              <a:t>時間の短縮</a:t>
            </a:r>
            <a:endParaRPr kumimoji="1" lang="ja-JP" altLang="en-US" sz="24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009273" y="1857676"/>
            <a:ext cx="8232007" cy="4381246"/>
            <a:chOff x="532038" y="461280"/>
            <a:chExt cx="10665609" cy="5667027"/>
          </a:xfrm>
        </p:grpSpPr>
        <p:cxnSp>
          <p:nvCxnSpPr>
            <p:cNvPr id="13" name="直線コネクタ 12"/>
            <p:cNvCxnSpPr/>
            <p:nvPr/>
          </p:nvCxnSpPr>
          <p:spPr>
            <a:xfrm rot="16200000">
              <a:off x="6224412" y="998085"/>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1251177" y="1249136"/>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532038" y="461281"/>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1540327"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4736646" y="512410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532790" y="3569826"/>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2720067" y="3569827"/>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8000319"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9181068" y="46128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2548617" y="710293"/>
              <a:ext cx="6632451"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3556906" y="2231943"/>
              <a:ext cx="4443413"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20" name="左カーブ矢印 19"/>
            <p:cNvSpPr/>
            <p:nvPr/>
          </p:nvSpPr>
          <p:spPr>
            <a:xfrm>
              <a:off x="5698330" y="3519633"/>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左カーブ矢印 20"/>
            <p:cNvSpPr/>
            <p:nvPr/>
          </p:nvSpPr>
          <p:spPr>
            <a:xfrm rot="10800000">
              <a:off x="4800258" y="3439702"/>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タイトル 10"/>
          <p:cNvSpPr>
            <a:spLocks noGrp="1"/>
          </p:cNvSpPr>
          <p:nvPr>
            <p:ph type="title"/>
          </p:nvPr>
        </p:nvSpPr>
        <p:spPr/>
        <p:txBody>
          <a:bodyPr/>
          <a:lstStyle/>
          <a:p>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ユースケース図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pic>
        <p:nvPicPr>
          <p:cNvPr id="10" name="図 9"/>
          <p:cNvPicPr>
            <a:picLocks noChangeAspect="1"/>
          </p:cNvPicPr>
          <p:nvPr/>
        </p:nvPicPr>
        <p:blipFill>
          <a:blip r:embed="rId2"/>
          <a:stretch>
            <a:fillRect/>
          </a:stretch>
        </p:blipFill>
        <p:spPr>
          <a:xfrm>
            <a:off x="5700714" y="569945"/>
            <a:ext cx="6032484" cy="5609474"/>
          </a:xfrm>
          <a:prstGeom prst="rect">
            <a:avLst/>
          </a:prstGeom>
        </p:spPr>
      </p:pic>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2143</TotalTime>
  <Words>391</Words>
  <Application>Microsoft Office PowerPoint</Application>
  <PresentationFormat>ワイド画面</PresentationFormat>
  <Paragraphs>100</Paragraphs>
  <Slides>15</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バーコード識別システムの開発</vt:lpstr>
      <vt:lpstr>目次</vt:lpstr>
      <vt:lpstr>研究背景</vt:lpstr>
      <vt:lpstr>研究目的・目標</vt:lpstr>
      <vt:lpstr>　　　　　　　　　　　Summary</vt:lpstr>
      <vt:lpstr>イメージ図</vt:lpstr>
      <vt:lpstr>メリット・効果</vt:lpstr>
      <vt:lpstr>V字開発モデル</vt:lpstr>
      <vt:lpstr>ユースケース図</vt:lpstr>
      <vt:lpstr>PowerPoint プレゼンテーション</vt:lpstr>
      <vt:lpstr>PowerPoint プレゼンテーション</vt:lpstr>
      <vt:lpstr>画像送信システムと各種センサ</vt:lpstr>
      <vt:lpstr>画像送信システムと各種センサ</vt:lpstr>
      <vt:lpstr>現在の段階・状況</vt:lpstr>
      <vt:lpstr>スケジュール管理</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126</cp:revision>
  <dcterms:created xsi:type="dcterms:W3CDTF">2019-10-08T07:00:30Z</dcterms:created>
  <dcterms:modified xsi:type="dcterms:W3CDTF">2019-12-12T07:18:59Z</dcterms:modified>
</cp:coreProperties>
</file>